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15" r:id="rId1"/>
  </p:sldMasterIdLst>
  <p:notesMasterIdLst>
    <p:notesMasterId r:id="rId21"/>
  </p:notesMasterIdLst>
  <p:sldIdLst>
    <p:sldId id="278" r:id="rId2"/>
    <p:sldId id="272" r:id="rId3"/>
    <p:sldId id="257" r:id="rId4"/>
    <p:sldId id="258" r:id="rId5"/>
    <p:sldId id="259" r:id="rId6"/>
    <p:sldId id="312" r:id="rId7"/>
    <p:sldId id="313" r:id="rId8"/>
    <p:sldId id="314" r:id="rId9"/>
    <p:sldId id="311" r:id="rId10"/>
    <p:sldId id="315" r:id="rId11"/>
    <p:sldId id="316" r:id="rId12"/>
    <p:sldId id="317" r:id="rId13"/>
    <p:sldId id="318" r:id="rId14"/>
    <p:sldId id="261" r:id="rId15"/>
    <p:sldId id="319" r:id="rId16"/>
    <p:sldId id="320" r:id="rId17"/>
    <p:sldId id="321" r:id="rId18"/>
    <p:sldId id="322" r:id="rId19"/>
    <p:sldId id="26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 snapToGrid="0">
      <p:cViewPr varScale="1">
        <p:scale>
          <a:sx n="70" d="100"/>
          <a:sy n="70" d="100"/>
        </p:scale>
        <p:origin x="7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E5280-DB7D-4F83-BCD6-0C595B94387F}" type="datetimeFigureOut">
              <a:rPr lang="nl-NL" smtClean="0"/>
              <a:t>10-10-2016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F958F-8988-46E5-817D-4A69F161815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3814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126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3928C9A-853A-41BC-A884-33817331C93D}" type="slidenum">
              <a:rPr lang="nl-NL" altLang="en-US"/>
              <a:pPr>
                <a:spcBef>
                  <a:spcPct val="0"/>
                </a:spcBef>
              </a:pPr>
              <a:t>3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546887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331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94FBEB-2AC9-41B3-95E4-4501C2CC6FE7}" type="slidenum">
              <a:rPr lang="nl-NL" altLang="en-US"/>
              <a:pPr>
                <a:spcBef>
                  <a:spcPct val="0"/>
                </a:spcBef>
              </a:pPr>
              <a:t>4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106328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379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4C2A64-F271-498A-9900-D42304D0B9D8}" type="slidenum">
              <a:rPr lang="nl-NL" altLang="en-US"/>
              <a:pPr>
                <a:spcBef>
                  <a:spcPct val="0"/>
                </a:spcBef>
              </a:pPr>
              <a:t>19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404622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696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93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571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6895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208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874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708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747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165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430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065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135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058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55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284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205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822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8E36636D-D922-432D-A958-524484B5923D}" type="datetimeFigureOut">
              <a:rPr lang="en-US" smtClean="0"/>
              <a:pPr/>
              <a:t>10/10/2016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3473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  <p:sldLayoutId id="2147484027" r:id="rId12"/>
    <p:sldLayoutId id="2147484028" r:id="rId13"/>
    <p:sldLayoutId id="2147484029" r:id="rId14"/>
    <p:sldLayoutId id="2147484030" r:id="rId15"/>
    <p:sldLayoutId id="2147484031" r:id="rId16"/>
    <p:sldLayoutId id="214748403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Igi-R5vayc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ibKHeK3KzI&amp;spfreload=1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346" y="609600"/>
            <a:ext cx="7765322" cy="970450"/>
          </a:xfrm>
        </p:spPr>
        <p:txBody>
          <a:bodyPr/>
          <a:lstStyle/>
          <a:p>
            <a:pPr>
              <a:defRPr/>
            </a:pP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06000">
              <a:buFont typeface="Wingdings 2" charset="2"/>
              <a:buChar char=""/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Presentatie alcohol en opvoeding  </a:t>
            </a:r>
            <a:r>
              <a:rPr lang="en-US">
                <a:cs typeface="Arial" charset="0"/>
              </a:rPr>
              <a:t>© Trimbos-instituut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257F7-AC4E-455A-8C67-900531E64979}" type="slidenum">
              <a:rPr lang="nl-NL" altLang="en-US"/>
              <a:pPr>
                <a:defRPr/>
              </a:pPr>
              <a:t>1</a:t>
            </a:fld>
            <a:endParaRPr lang="nl-NL" altLang="en-US"/>
          </a:p>
        </p:txBody>
      </p:sp>
      <p:pic>
        <p:nvPicPr>
          <p:cNvPr id="9523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4" y="531814"/>
            <a:ext cx="6696075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479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Opname van drugs in het </a:t>
            </a:r>
            <a:r>
              <a:rPr lang="nl-NL" dirty="0" smtClean="0"/>
              <a:t>lichaam 2x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Eerst een beetje biologie</a:t>
            </a:r>
          </a:p>
          <a:p>
            <a:pPr lvl="1"/>
            <a:r>
              <a:rPr lang="nl-NL" dirty="0"/>
              <a:t>Grote bloedsomloop</a:t>
            </a:r>
          </a:p>
          <a:p>
            <a:pPr lvl="1"/>
            <a:r>
              <a:rPr lang="nl-NL" dirty="0"/>
              <a:t>Kleine bloedsomloop</a:t>
            </a:r>
          </a:p>
          <a:p>
            <a:pPr lvl="1"/>
            <a:r>
              <a:rPr lang="nl-NL" dirty="0" smtClean="0"/>
              <a:t>Bloed-</a:t>
            </a:r>
            <a:r>
              <a:rPr lang="nl-NL" dirty="0" err="1" smtClean="0"/>
              <a:t>hersenbarriere</a:t>
            </a:r>
            <a:endParaRPr lang="nl-NL" dirty="0" smtClean="0"/>
          </a:p>
          <a:p>
            <a:pPr lvl="1"/>
            <a:endParaRPr lang="nl-NL" dirty="0"/>
          </a:p>
          <a:p>
            <a:pPr lvl="1"/>
            <a:endParaRPr lang="nl-NL" dirty="0" smtClean="0"/>
          </a:p>
          <a:p>
            <a:pPr lvl="1"/>
            <a:r>
              <a:rPr lang="nl-NL" dirty="0" err="1" smtClean="0"/>
              <a:t>Parasympathisch</a:t>
            </a:r>
            <a:r>
              <a:rPr lang="nl-NL" dirty="0"/>
              <a:t>?</a:t>
            </a:r>
            <a:endParaRPr lang="nl-NL" dirty="0" smtClean="0"/>
          </a:p>
          <a:p>
            <a:pPr lvl="1"/>
            <a:r>
              <a:rPr lang="nl-NL" dirty="0" err="1" smtClean="0"/>
              <a:t>Sympatisch</a:t>
            </a:r>
            <a:r>
              <a:rPr lang="nl-NL" dirty="0" smtClean="0"/>
              <a:t> zenuwstelsel?</a:t>
            </a:r>
            <a:endParaRPr lang="nl-NL" dirty="0"/>
          </a:p>
          <a:p>
            <a:pPr lvl="1"/>
            <a:endParaRPr lang="nl-NL" dirty="0"/>
          </a:p>
        </p:txBody>
      </p:sp>
      <p:pic>
        <p:nvPicPr>
          <p:cNvPr id="2050" name="Picture 2" descr="Afbeeldingsresultaat voor bloed hersenbarriè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2663825"/>
            <a:ext cx="4762500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6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Welke neurotransmitters ken je?</a:t>
            </a:r>
          </a:p>
        </p:txBody>
      </p:sp>
      <p:pic>
        <p:nvPicPr>
          <p:cNvPr id="4098" name="Picture 2" descr="http://neurokids.nl/uploads/pics/synapse3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177" y="1306480"/>
            <a:ext cx="4691354" cy="522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62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Neurotransmitters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Presentatie alcohol en opvoeding  </a:t>
            </a:r>
            <a:r>
              <a:rPr lang="en-US" smtClean="0">
                <a:cs typeface="Arial" charset="0"/>
              </a:rPr>
              <a:t>© Trimbos-instituut</a:t>
            </a:r>
            <a:endParaRPr lang="en-US"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70D33-A89F-4779-926A-E32025461FBB}" type="slidenum">
              <a:rPr lang="nl-NL" altLang="en-US" smtClean="0"/>
              <a:pPr>
                <a:defRPr/>
              </a:pPr>
              <a:t>12</a:t>
            </a:fld>
            <a:endParaRPr lang="nl-NL" altLang="en-US"/>
          </a:p>
        </p:txBody>
      </p:sp>
      <p:pic>
        <p:nvPicPr>
          <p:cNvPr id="6" name="Picture 4" descr="Afbeeldingsresulta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77" y="180765"/>
            <a:ext cx="11198046" cy="654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8665235" y="251639"/>
            <a:ext cx="3200400" cy="304345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2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Effecten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Hyperthermie </a:t>
            </a:r>
            <a:r>
              <a:rPr lang="nl-NL" dirty="0" smtClean="0">
                <a:sym typeface="Wingdings" panose="05000000000000000000" pitchFamily="2" charset="2"/>
              </a:rPr>
              <a:t> wat merk je?</a:t>
            </a:r>
            <a:endParaRPr lang="nl-NL" dirty="0" smtClean="0"/>
          </a:p>
          <a:p>
            <a:r>
              <a:rPr lang="nl-NL" dirty="0" smtClean="0"/>
              <a:t>Serotoninesyndroom</a:t>
            </a:r>
          </a:p>
          <a:p>
            <a:r>
              <a:rPr lang="nl-NL" dirty="0" err="1" smtClean="0"/>
              <a:t>Hyponatriëmie</a:t>
            </a:r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Artikelen lezen en wat is de kern?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220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346" y="609600"/>
            <a:ext cx="7765322" cy="970450"/>
          </a:xfrm>
        </p:spPr>
        <p:txBody>
          <a:bodyPr/>
          <a:lstStyle/>
          <a:p>
            <a:pPr>
              <a:defRPr/>
            </a:pPr>
            <a:r>
              <a:rPr lang="nl-NL" dirty="0" smtClean="0">
                <a:ea typeface="+mj-ea"/>
              </a:rPr>
              <a:t>LSD en paddenstoelen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346" y="1732451"/>
            <a:ext cx="7765322" cy="4058751"/>
          </a:xfrm>
        </p:spPr>
        <p:txBody>
          <a:bodyPr/>
          <a:lstStyle/>
          <a:p>
            <a:pPr indent="-306000">
              <a:buFont typeface="Wingdings 2" charset="2"/>
              <a:buChar char=""/>
              <a:defRPr/>
            </a:pPr>
            <a:r>
              <a:rPr lang="nl-NL" dirty="0" smtClean="0"/>
              <a:t>Lsd en paddenstoelen</a:t>
            </a:r>
          </a:p>
          <a:p>
            <a:pPr indent="-306000">
              <a:buFont typeface="Wingdings 2" charset="2"/>
              <a:buChar char=""/>
              <a:defRPr/>
            </a:pPr>
            <a:r>
              <a:rPr lang="nl-NL" dirty="0">
                <a:hlinkClick r:id="rId2"/>
              </a:rPr>
              <a:t>https://www.youtube.com/watch?v=9Igi-R5vayc</a:t>
            </a:r>
            <a:r>
              <a:rPr lang="nl-NL" dirty="0"/>
              <a:t> </a:t>
            </a:r>
          </a:p>
          <a:p>
            <a:pPr indent="-306000">
              <a:buFont typeface="Wingdings 2" charset="2"/>
              <a:buChar char=""/>
              <a:defRPr/>
            </a:pPr>
            <a:r>
              <a:rPr lang="nl-NL" dirty="0" smtClean="0"/>
              <a:t>Heel snel tolerant</a:t>
            </a:r>
          </a:p>
          <a:p>
            <a:pPr indent="-306000">
              <a:buFont typeface="Wingdings 2" charset="2"/>
              <a:buChar char=""/>
              <a:defRPr/>
            </a:pPr>
            <a:endParaRPr lang="nl-NL" dirty="0"/>
          </a:p>
          <a:p>
            <a:pPr indent="-306000">
              <a:buFont typeface="Wingdings 2" charset="2"/>
              <a:buChar char=""/>
              <a:defRPr/>
            </a:pPr>
            <a:r>
              <a:rPr lang="nl-NL" dirty="0" smtClean="0"/>
              <a:t>Wat zijn de risico’s??</a:t>
            </a:r>
          </a:p>
          <a:p>
            <a:pPr indent="-306000">
              <a:buFont typeface="Wingdings 2" charset="2"/>
              <a:buChar char=""/>
              <a:defRPr/>
            </a:pP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Presentatie alcohol en opvoeding  </a:t>
            </a:r>
            <a:r>
              <a:rPr lang="en-US">
                <a:cs typeface="Arial" charset="0"/>
              </a:rPr>
              <a:t>© Trimbos-instituut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EFCF50-75F8-467F-BFDD-C5E76A80991A}" type="slidenum">
              <a:rPr lang="nl-NL" altLang="en-US"/>
              <a:pPr>
                <a:defRPr/>
              </a:pPr>
              <a:t>14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580525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Opname van drugs in het </a:t>
            </a:r>
            <a:r>
              <a:rPr lang="nl-NL" dirty="0" smtClean="0"/>
              <a:t>lichaam 2x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Eerst een beetje biologie</a:t>
            </a:r>
          </a:p>
          <a:p>
            <a:pPr lvl="1"/>
            <a:r>
              <a:rPr lang="nl-NL" dirty="0"/>
              <a:t>Grote bloedsomloop</a:t>
            </a:r>
          </a:p>
          <a:p>
            <a:pPr lvl="1"/>
            <a:r>
              <a:rPr lang="nl-NL" dirty="0"/>
              <a:t>Kleine bloedsomloop</a:t>
            </a:r>
          </a:p>
          <a:p>
            <a:pPr lvl="1"/>
            <a:r>
              <a:rPr lang="nl-NL" dirty="0" smtClean="0"/>
              <a:t>Bloed-</a:t>
            </a:r>
            <a:r>
              <a:rPr lang="nl-NL" dirty="0" err="1" smtClean="0"/>
              <a:t>hersenbarriere</a:t>
            </a:r>
            <a:endParaRPr lang="nl-NL" dirty="0" smtClean="0"/>
          </a:p>
          <a:p>
            <a:pPr lvl="1"/>
            <a:endParaRPr lang="nl-NL" dirty="0"/>
          </a:p>
          <a:p>
            <a:pPr lvl="1"/>
            <a:endParaRPr lang="nl-NL" dirty="0" smtClean="0"/>
          </a:p>
          <a:p>
            <a:pPr lvl="1"/>
            <a:r>
              <a:rPr lang="nl-NL" dirty="0" err="1" smtClean="0"/>
              <a:t>Parasympathisch</a:t>
            </a:r>
            <a:r>
              <a:rPr lang="nl-NL" dirty="0"/>
              <a:t>?</a:t>
            </a:r>
            <a:endParaRPr lang="nl-NL" dirty="0" smtClean="0"/>
          </a:p>
          <a:p>
            <a:pPr lvl="1"/>
            <a:r>
              <a:rPr lang="nl-NL" dirty="0" err="1" smtClean="0"/>
              <a:t>Sympatisch</a:t>
            </a:r>
            <a:r>
              <a:rPr lang="nl-NL" dirty="0" smtClean="0"/>
              <a:t> zenuwstelsel?</a:t>
            </a:r>
            <a:endParaRPr lang="nl-NL" dirty="0"/>
          </a:p>
          <a:p>
            <a:pPr lvl="1"/>
            <a:endParaRPr lang="nl-NL" dirty="0"/>
          </a:p>
        </p:txBody>
      </p:sp>
      <p:pic>
        <p:nvPicPr>
          <p:cNvPr id="2050" name="Picture 2" descr="Afbeeldingsresultaat voor bloed hersenbarriè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2663825"/>
            <a:ext cx="4762500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25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Welke neurotransmitters ken je?</a:t>
            </a:r>
          </a:p>
        </p:txBody>
      </p:sp>
      <p:pic>
        <p:nvPicPr>
          <p:cNvPr id="4098" name="Picture 2" descr="http://neurokids.nl/uploads/pics/synapse3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177" y="1306480"/>
            <a:ext cx="4691354" cy="522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78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Neurotransmitters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Presentatie alcohol en opvoeding  </a:t>
            </a:r>
            <a:r>
              <a:rPr lang="en-US" smtClean="0">
                <a:cs typeface="Arial" charset="0"/>
              </a:rPr>
              <a:t>© Trimbos-instituut</a:t>
            </a:r>
            <a:endParaRPr lang="en-US"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70D33-A89F-4779-926A-E32025461FBB}" type="slidenum">
              <a:rPr lang="nl-NL" altLang="en-US" smtClean="0"/>
              <a:pPr>
                <a:defRPr/>
              </a:pPr>
              <a:t>17</a:t>
            </a:fld>
            <a:endParaRPr lang="nl-NL" altLang="en-US"/>
          </a:p>
        </p:txBody>
      </p:sp>
      <p:pic>
        <p:nvPicPr>
          <p:cNvPr id="6" name="Picture 4" descr="Afbeeldingsresulta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77" y="180765"/>
            <a:ext cx="11198046" cy="654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8665235" y="251639"/>
            <a:ext cx="3200400" cy="304345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0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zouden opvoedtips kunnen zijn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Bedenk met je groepsgenoten 5 opvoedtips waar jullie het mee eens zijn over drugsgebruik (XTC, LSD, Opium en hallucinerende paddenstoelen)</a:t>
            </a:r>
          </a:p>
          <a:p>
            <a:endParaRPr lang="nl-N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557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346" y="609600"/>
            <a:ext cx="7765322" cy="970450"/>
          </a:xfrm>
        </p:spPr>
        <p:txBody>
          <a:bodyPr/>
          <a:lstStyle/>
          <a:p>
            <a:pPr>
              <a:defRPr/>
            </a:pPr>
            <a:r>
              <a:rPr lang="nl-NL" altLang="en-US" smtClean="0">
                <a:ea typeface="+mj-ea"/>
              </a:rPr>
              <a:t>Werking van drugs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2209346" y="1732451"/>
            <a:ext cx="7765322" cy="4058751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nl-NL" altLang="en-US" b="1" u="sng" smtClean="0"/>
              <a:t>Verdovend effect</a:t>
            </a:r>
            <a:r>
              <a:rPr lang="nl-NL" altLang="en-US" b="1" smtClean="0"/>
              <a:t>:                                                   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nl-NL" altLang="en-US" smtClean="0"/>
              <a:t>Deze middelen hebben een sterke verdovende werking op lichamelijke en/of geestelijke prikkels.</a:t>
            </a:r>
          </a:p>
          <a:p>
            <a:pPr marL="0" indent="0">
              <a:lnSpc>
                <a:spcPct val="80000"/>
              </a:lnSpc>
              <a:buFont typeface="Wingdings 2" charset="2"/>
              <a:buChar char=""/>
              <a:defRPr/>
            </a:pPr>
            <a:endParaRPr lang="nl-NL" altLang="en-US" smtClean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nl-NL" altLang="en-US" b="1" u="sng" smtClean="0"/>
              <a:t>Opwekkend effect</a:t>
            </a:r>
            <a:r>
              <a:rPr lang="nl-NL" altLang="en-US" b="1" smtClean="0"/>
              <a:t>:                                                    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nl-NL" altLang="en-US" smtClean="0"/>
              <a:t>Deze middelen hebben een opwekkende en stimulerende werking. Men wordt er (kunstmatig) actiever van, krijgt meer zelfvertrouwen en het vermogen tot zelfkritiek neemt af.</a:t>
            </a:r>
          </a:p>
          <a:p>
            <a:pPr marL="0" indent="0">
              <a:lnSpc>
                <a:spcPct val="80000"/>
              </a:lnSpc>
              <a:buFont typeface="Wingdings 2" charset="2"/>
              <a:buChar char=""/>
              <a:defRPr/>
            </a:pPr>
            <a:endParaRPr lang="nl-NL" altLang="en-US" smtClean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nl-NL" altLang="en-US" b="1" u="sng" smtClean="0"/>
              <a:t>Waarnemingsveranderend effect</a:t>
            </a:r>
            <a:r>
              <a:rPr lang="nl-NL" altLang="en-US" b="1" smtClean="0"/>
              <a:t>:                                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nl-NL" altLang="en-US" smtClean="0"/>
              <a:t>Door het gebruik van deze drugs worden gevoelens en waarnemingen van de zintuigen veranderd en versterkt. Ook het denkproces van de gebruiker verandert.</a:t>
            </a:r>
          </a:p>
        </p:txBody>
      </p:sp>
      <p:sp>
        <p:nvSpPr>
          <p:cNvPr id="13314" name="Tijdelijke aanduiding voor voettekst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en-US" sz="1000">
                <a:solidFill>
                  <a:schemeClr val="tx1"/>
                </a:solidFill>
              </a:rPr>
              <a:t>Presentatie alcohol en opvoeding  </a:t>
            </a:r>
            <a:r>
              <a:rPr lang="en-US" altLang="en-US" sz="1000">
                <a:solidFill>
                  <a:schemeClr val="tx1"/>
                </a:solidFill>
                <a:cs typeface="Arial" panose="020B0604020202020204" pitchFamily="34" charset="0"/>
              </a:rPr>
              <a:t>© Trimbos-instituut</a:t>
            </a:r>
          </a:p>
        </p:txBody>
      </p:sp>
    </p:spTree>
    <p:extLst>
      <p:ext uri="{BB962C8B-B14F-4D97-AF65-F5344CB8AC3E}">
        <p14:creationId xmlns:p14="http://schemas.microsoft.com/office/powerpoint/2010/main" val="36267869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346" y="609600"/>
            <a:ext cx="7765322" cy="970450"/>
          </a:xfrm>
        </p:spPr>
        <p:txBody>
          <a:bodyPr/>
          <a:lstStyle/>
          <a:p>
            <a:pPr>
              <a:defRPr/>
            </a:pPr>
            <a:r>
              <a:rPr lang="nl-NL" dirty="0" smtClean="0">
                <a:ea typeface="+mj-ea"/>
              </a:rPr>
              <a:t>Analysevragen maken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346" y="1732451"/>
            <a:ext cx="7765322" cy="4058751"/>
          </a:xfrm>
        </p:spPr>
        <p:txBody>
          <a:bodyPr/>
          <a:lstStyle/>
          <a:p>
            <a:pPr indent="-306000">
              <a:buFont typeface="Wingdings 2" charset="2"/>
              <a:buChar char=""/>
              <a:defRPr/>
            </a:pPr>
            <a:r>
              <a:rPr lang="nl-NL" dirty="0" smtClean="0"/>
              <a:t>Maak eerst alleen de vragen, kom je er niet uit dan kan je een buur vragen. </a:t>
            </a:r>
          </a:p>
          <a:p>
            <a:pPr indent="-306000">
              <a:buFont typeface="Wingdings 2" charset="2"/>
              <a:buChar char=""/>
              <a:defRPr/>
            </a:pPr>
            <a:r>
              <a:rPr lang="nl-NL" dirty="0" smtClean="0"/>
              <a:t>Daarna samen bespreken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Presentatie alcohol en opvoeding  </a:t>
            </a:r>
            <a:r>
              <a:rPr lang="en-US">
                <a:cs typeface="Arial" charset="0"/>
              </a:rPr>
              <a:t>© Trimbos-instituut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F1A162-3083-4CE6-A575-A68ADA4C972F}" type="slidenum">
              <a:rPr lang="nl-NL" altLang="en-US"/>
              <a:pPr>
                <a:defRPr/>
              </a:pPr>
              <a:t>2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56208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346" y="609600"/>
            <a:ext cx="7765322" cy="970450"/>
          </a:xfrm>
        </p:spPr>
        <p:txBody>
          <a:bodyPr/>
          <a:lstStyle/>
          <a:p>
            <a:pPr>
              <a:defRPr/>
            </a:pPr>
            <a:r>
              <a:rPr lang="nl-NL" altLang="en-US" u="sng" dirty="0" smtClean="0"/>
              <a:t>Overige middelen</a:t>
            </a:r>
            <a:endParaRPr lang="nl-NL" altLang="en-US" u="sng" dirty="0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idx="1"/>
          </p:nvPr>
        </p:nvSpPr>
        <p:spPr>
          <a:xfrm>
            <a:off x="2711450" y="1628776"/>
            <a:ext cx="3816350" cy="4525963"/>
          </a:xfrm>
        </p:spPr>
        <p:txBody>
          <a:bodyPr/>
          <a:lstStyle/>
          <a:p>
            <a:pPr indent="-306000">
              <a:buNone/>
              <a:defRPr/>
            </a:pPr>
            <a:endParaRPr lang="nl-NL" altLang="en-US" b="1" dirty="0" smtClean="0"/>
          </a:p>
          <a:p>
            <a:pPr indent="-306000">
              <a:buNone/>
              <a:defRPr/>
            </a:pPr>
            <a:r>
              <a:rPr lang="nl-NL" altLang="en-US" b="1" dirty="0" smtClean="0"/>
              <a:t>Genotmiddelen</a:t>
            </a:r>
          </a:p>
          <a:p>
            <a:pPr indent="-306000">
              <a:buNone/>
              <a:defRPr/>
            </a:pPr>
            <a:endParaRPr lang="nl-NL" altLang="en-US" b="1" dirty="0" smtClean="0"/>
          </a:p>
          <a:p>
            <a:pPr indent="-306000">
              <a:buNone/>
              <a:defRPr/>
            </a:pPr>
            <a:r>
              <a:rPr lang="nl-NL" altLang="en-US" b="1" dirty="0" smtClean="0"/>
              <a:t>Les </a:t>
            </a:r>
            <a:r>
              <a:rPr lang="nl-NL" altLang="en-US" b="1" dirty="0" smtClean="0"/>
              <a:t>6</a:t>
            </a:r>
            <a:endParaRPr lang="nl-NL" altLang="en-US" b="1" dirty="0" smtClean="0"/>
          </a:p>
        </p:txBody>
      </p:sp>
      <p:sp>
        <p:nvSpPr>
          <p:cNvPr id="2050" name="Tijdelijke aanduiding voor voettekst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en-US" sz="1000">
                <a:solidFill>
                  <a:schemeClr val="tx1"/>
                </a:solidFill>
              </a:rPr>
              <a:t>Presentatie alcohol en opvoeding  </a:t>
            </a:r>
            <a:r>
              <a:rPr lang="en-US" altLang="en-US" sz="1000">
                <a:solidFill>
                  <a:schemeClr val="tx1"/>
                </a:solidFill>
                <a:cs typeface="Arial" panose="020B0604020202020204" pitchFamily="34" charset="0"/>
              </a:rPr>
              <a:t>© Trimbos-instituut</a:t>
            </a:r>
          </a:p>
        </p:txBody>
      </p:sp>
    </p:spTree>
    <p:extLst>
      <p:ext uri="{BB962C8B-B14F-4D97-AF65-F5344CB8AC3E}">
        <p14:creationId xmlns:p14="http://schemas.microsoft.com/office/powerpoint/2010/main" val="24600807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346" y="609600"/>
            <a:ext cx="7765322" cy="9704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l-NL" altLang="en-US" dirty="0" err="1" smtClean="0">
                <a:ea typeface="+mj-ea"/>
              </a:rPr>
              <a:t>Hfst</a:t>
            </a:r>
            <a:r>
              <a:rPr lang="nl-NL" altLang="en-US" dirty="0" smtClean="0">
                <a:ea typeface="+mj-ea"/>
              </a:rPr>
              <a:t> 3,9,11</a:t>
            </a:r>
            <a:endParaRPr lang="nl-NL" altLang="en-US" dirty="0" smtClean="0">
              <a:ea typeface="+mj-ea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>
          <a:xfrm>
            <a:off x="2209346" y="1732451"/>
            <a:ext cx="7765322" cy="4058751"/>
          </a:xfrm>
        </p:spPr>
        <p:txBody>
          <a:bodyPr/>
          <a:lstStyle/>
          <a:p>
            <a:pPr marL="609600" indent="-609600">
              <a:spcBef>
                <a:spcPct val="0"/>
              </a:spcBef>
              <a:buFontTx/>
              <a:buAutoNum type="arabicPeriod" startAt="6"/>
              <a:defRPr/>
            </a:pPr>
            <a:endParaRPr lang="nl-NL" altLang="en-US" sz="2400" dirty="0"/>
          </a:p>
          <a:p>
            <a:pPr marL="609600" indent="-609600">
              <a:spcBef>
                <a:spcPct val="0"/>
              </a:spcBef>
              <a:buNone/>
              <a:defRPr/>
            </a:pPr>
            <a:endParaRPr lang="nl-NL" altLang="en-US" sz="2400" dirty="0"/>
          </a:p>
          <a:p>
            <a:pPr marL="609600" indent="-609600">
              <a:spcBef>
                <a:spcPct val="0"/>
              </a:spcBef>
              <a:buNone/>
              <a:defRPr/>
            </a:pPr>
            <a:r>
              <a:rPr lang="nl-NL" altLang="en-US" sz="2400" dirty="0"/>
              <a:t>	</a:t>
            </a:r>
          </a:p>
          <a:p>
            <a:pPr marL="609600" indent="-609600">
              <a:spcBef>
                <a:spcPct val="0"/>
              </a:spcBef>
              <a:buNone/>
              <a:defRPr/>
            </a:pPr>
            <a:endParaRPr lang="nl-NL" altLang="en-US" sz="2400" dirty="0"/>
          </a:p>
          <a:p>
            <a:pPr marL="609600" indent="-609600">
              <a:spcBef>
                <a:spcPct val="0"/>
              </a:spcBef>
              <a:buNone/>
              <a:defRPr/>
            </a:pPr>
            <a:endParaRPr lang="nl-NL" altLang="en-US" sz="2400" dirty="0"/>
          </a:p>
          <a:p>
            <a:pPr marL="609600" indent="-609600">
              <a:spcBef>
                <a:spcPct val="0"/>
              </a:spcBef>
              <a:buNone/>
              <a:defRPr/>
            </a:pPr>
            <a:endParaRPr lang="nl-NL" altLang="en-US" sz="2400" dirty="0"/>
          </a:p>
          <a:p>
            <a:pPr marL="609600" indent="-609600">
              <a:buNone/>
              <a:defRPr/>
            </a:pPr>
            <a:endParaRPr lang="nl-NL" altLang="en-US" sz="2400" dirty="0"/>
          </a:p>
        </p:txBody>
      </p:sp>
      <p:sp>
        <p:nvSpPr>
          <p:cNvPr id="3074" name="Tijdelijke aanduiding voor voettekst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800A8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en-US" sz="1000">
                <a:solidFill>
                  <a:schemeClr val="tx1"/>
                </a:solidFill>
              </a:rPr>
              <a:t>Presentatie alcohol en opvoeding  </a:t>
            </a:r>
            <a:r>
              <a:rPr lang="en-US" altLang="en-US" sz="1000">
                <a:solidFill>
                  <a:schemeClr val="tx1"/>
                </a:solidFill>
                <a:cs typeface="Arial" panose="020B0604020202020204" pitchFamily="34" charset="0"/>
              </a:rPr>
              <a:t>© Trimbos-instituut</a:t>
            </a:r>
          </a:p>
        </p:txBody>
      </p:sp>
      <p:pic>
        <p:nvPicPr>
          <p:cNvPr id="1026" name="Picture 2" descr="Afbeeldingsresultaat voor opiat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580050"/>
            <a:ext cx="3840833" cy="256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ls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60" y="1600771"/>
            <a:ext cx="3192771" cy="319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6879" y="1732451"/>
            <a:ext cx="2808328" cy="1885884"/>
          </a:xfrm>
          <a:prstGeom prst="rect">
            <a:avLst/>
          </a:prstGeom>
        </p:spPr>
      </p:pic>
      <p:pic>
        <p:nvPicPr>
          <p:cNvPr id="1032" name="Picture 8" descr="Afbeeldingsresultaat voor xt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877" y="3770736"/>
            <a:ext cx="3356259" cy="327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19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Opiaten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Wat hebben wij daar mee te maken? </a:t>
            </a:r>
          </a:p>
          <a:p>
            <a:r>
              <a:rPr lang="nl-NL" dirty="0" smtClean="0"/>
              <a:t>Welke drugsgroep? (V/S/H)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Wat wordt bedoeld met ‘versnijden’?</a:t>
            </a:r>
          </a:p>
          <a:p>
            <a:endParaRPr lang="nl-NL" dirty="0"/>
          </a:p>
          <a:p>
            <a:r>
              <a:rPr lang="nl-NL" dirty="0" smtClean="0"/>
              <a:t>Wat zijn de effecten?</a:t>
            </a:r>
          </a:p>
          <a:p>
            <a:pPr lvl="1"/>
            <a:r>
              <a:rPr lang="nl-NL" dirty="0" smtClean="0"/>
              <a:t>Geen pijn of verdriet</a:t>
            </a:r>
          </a:p>
          <a:p>
            <a:pPr lvl="1"/>
            <a:endParaRPr lang="nl-NL" dirty="0" smtClean="0"/>
          </a:p>
          <a:p>
            <a:endParaRPr lang="nl-NL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Presentatie alcohol en opvoeding  </a:t>
            </a:r>
            <a:r>
              <a:rPr lang="en-US" smtClean="0">
                <a:cs typeface="Arial" charset="0"/>
              </a:rPr>
              <a:t>© Trimbos-instituut</a:t>
            </a:r>
            <a:endParaRPr lang="en-US"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70D33-A89F-4779-926A-E32025461FBB}" type="slidenum">
              <a:rPr lang="nl-NL" altLang="en-US" smtClean="0"/>
              <a:pPr>
                <a:defRPr/>
              </a:pPr>
              <a:t>5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242480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Opname van drugs in het </a:t>
            </a:r>
            <a:r>
              <a:rPr lang="nl-NL" dirty="0" smtClean="0"/>
              <a:t>lichaam 2x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Eerst een beetje biologie</a:t>
            </a:r>
          </a:p>
          <a:p>
            <a:pPr lvl="1"/>
            <a:r>
              <a:rPr lang="nl-NL" dirty="0"/>
              <a:t>Grote bloedsomloop</a:t>
            </a:r>
          </a:p>
          <a:p>
            <a:pPr lvl="1"/>
            <a:r>
              <a:rPr lang="nl-NL" dirty="0"/>
              <a:t>Kleine bloedsomloop</a:t>
            </a:r>
          </a:p>
          <a:p>
            <a:pPr lvl="1"/>
            <a:r>
              <a:rPr lang="nl-NL" dirty="0" smtClean="0"/>
              <a:t>Bloed-</a:t>
            </a:r>
            <a:r>
              <a:rPr lang="nl-NL" dirty="0" err="1" smtClean="0"/>
              <a:t>hersenbarriere</a:t>
            </a:r>
            <a:endParaRPr lang="nl-NL" dirty="0" smtClean="0"/>
          </a:p>
          <a:p>
            <a:pPr lvl="1"/>
            <a:endParaRPr lang="nl-NL" dirty="0"/>
          </a:p>
          <a:p>
            <a:pPr lvl="1"/>
            <a:endParaRPr lang="nl-NL" dirty="0" smtClean="0"/>
          </a:p>
          <a:p>
            <a:pPr lvl="1"/>
            <a:r>
              <a:rPr lang="nl-NL" dirty="0" err="1" smtClean="0"/>
              <a:t>Parasympathisch</a:t>
            </a:r>
            <a:r>
              <a:rPr lang="nl-NL" dirty="0"/>
              <a:t>?</a:t>
            </a:r>
            <a:endParaRPr lang="nl-NL" dirty="0" smtClean="0"/>
          </a:p>
          <a:p>
            <a:pPr lvl="1"/>
            <a:r>
              <a:rPr lang="nl-NL" dirty="0" err="1" smtClean="0"/>
              <a:t>Sympatisch</a:t>
            </a:r>
            <a:r>
              <a:rPr lang="nl-NL" dirty="0" smtClean="0"/>
              <a:t> zenuwstelsel?</a:t>
            </a:r>
            <a:endParaRPr lang="nl-NL" dirty="0"/>
          </a:p>
          <a:p>
            <a:pPr lvl="1"/>
            <a:endParaRPr lang="nl-NL" dirty="0"/>
          </a:p>
        </p:txBody>
      </p:sp>
      <p:pic>
        <p:nvPicPr>
          <p:cNvPr id="2050" name="Picture 2" descr="Afbeeldingsresultaat voor bloed hersenbarriè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2663825"/>
            <a:ext cx="4762500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21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Welke neurotransmitters ken je?</a:t>
            </a:r>
          </a:p>
        </p:txBody>
      </p:sp>
      <p:pic>
        <p:nvPicPr>
          <p:cNvPr id="4098" name="Picture 2" descr="http://neurokids.nl/uploads/pics/synapse3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177" y="1306480"/>
            <a:ext cx="4691354" cy="522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90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Neurotransmitters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Presentatie alcohol en opvoeding  </a:t>
            </a:r>
            <a:r>
              <a:rPr lang="en-US" smtClean="0">
                <a:cs typeface="Arial" charset="0"/>
              </a:rPr>
              <a:t>© Trimbos-instituut</a:t>
            </a:r>
            <a:endParaRPr lang="en-US"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70D33-A89F-4779-926A-E32025461FBB}" type="slidenum">
              <a:rPr lang="nl-NL" altLang="en-US" smtClean="0"/>
              <a:pPr>
                <a:defRPr/>
              </a:pPr>
              <a:t>8</a:t>
            </a:fld>
            <a:endParaRPr lang="nl-NL" altLang="en-US"/>
          </a:p>
        </p:txBody>
      </p:sp>
      <p:pic>
        <p:nvPicPr>
          <p:cNvPr id="6" name="Picture 4" descr="Afbeeldingsresulta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77" y="180765"/>
            <a:ext cx="11198046" cy="654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5867400" y="269445"/>
            <a:ext cx="3200400" cy="304345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610600" y="3588332"/>
            <a:ext cx="3200400" cy="304345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57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XTC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Wat is verstandig gebruik (hoeveelheid)?</a:t>
            </a:r>
          </a:p>
          <a:p>
            <a:r>
              <a:rPr lang="en-US" dirty="0"/>
              <a:t>XTC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www.youtube.com/watch?v=KibKHeK3KzI&amp;spfreload=10</a:t>
            </a:r>
            <a:r>
              <a:rPr lang="en-US" dirty="0" smtClean="0"/>
              <a:t> </a:t>
            </a:r>
          </a:p>
          <a:p>
            <a:endParaRPr lang="nl-NL" dirty="0"/>
          </a:p>
          <a:p>
            <a:r>
              <a:rPr lang="nl-NL" dirty="0" smtClean="0"/>
              <a:t>Ook hallucinerende werking?</a:t>
            </a:r>
          </a:p>
          <a:p>
            <a:endParaRPr lang="nl-NL" dirty="0"/>
          </a:p>
          <a:p>
            <a:r>
              <a:rPr lang="nl-NL" dirty="0" smtClean="0"/>
              <a:t>Teken met je buurvrouw nog een keer de route van XTC (denk aan de bloedsomloop)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415938"/>
      </p:ext>
    </p:extLst>
  </p:cSld>
  <p:clrMapOvr>
    <a:masterClrMapping/>
  </p:clrMapOvr>
</p:sld>
</file>

<file path=ppt/theme/theme1.xml><?xml version="1.0" encoding="utf-8"?>
<a:theme xmlns:a="http://schemas.openxmlformats.org/drawingml/2006/main" name="Diepte">
  <a:themeElements>
    <a:clrScheme name="Diepte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iept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ept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TM04033923[[fn=Diepte]]</Template>
  <TotalTime>421</TotalTime>
  <Words>387</Words>
  <Application>Microsoft Office PowerPoint</Application>
  <PresentationFormat>Widescreen</PresentationFormat>
  <Paragraphs>109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Corbel</vt:lpstr>
      <vt:lpstr>Wingdings</vt:lpstr>
      <vt:lpstr>Wingdings 2</vt:lpstr>
      <vt:lpstr>Diepte</vt:lpstr>
      <vt:lpstr>PowerPoint Presentation</vt:lpstr>
      <vt:lpstr>Analysevragen maken</vt:lpstr>
      <vt:lpstr>Overige middelen</vt:lpstr>
      <vt:lpstr>Hfst 3,9,11</vt:lpstr>
      <vt:lpstr>Opiaten</vt:lpstr>
      <vt:lpstr>Opname van drugs in het lichaam 2x</vt:lpstr>
      <vt:lpstr>PowerPoint Presentation</vt:lpstr>
      <vt:lpstr>Neurotransmitters</vt:lpstr>
      <vt:lpstr>XTC</vt:lpstr>
      <vt:lpstr>Opname van drugs in het lichaam 2x</vt:lpstr>
      <vt:lpstr>PowerPoint Presentation</vt:lpstr>
      <vt:lpstr>Neurotransmitters</vt:lpstr>
      <vt:lpstr>Effecten</vt:lpstr>
      <vt:lpstr>LSD en paddenstoelen</vt:lpstr>
      <vt:lpstr>Opname van drugs in het lichaam 2x</vt:lpstr>
      <vt:lpstr>PowerPoint Presentation</vt:lpstr>
      <vt:lpstr>Neurotransmitters</vt:lpstr>
      <vt:lpstr>Wat zouden opvoedtips kunnen zijn</vt:lpstr>
      <vt:lpstr>Werking van drugs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Ontwikkeling van de adolescent</dc:title>
  <dc:creator>Marleen Hennen</dc:creator>
  <cp:lastModifiedBy>M.S.W. Hennen</cp:lastModifiedBy>
  <cp:revision>38</cp:revision>
  <dcterms:created xsi:type="dcterms:W3CDTF">2016-08-26T09:49:30Z</dcterms:created>
  <dcterms:modified xsi:type="dcterms:W3CDTF">2016-10-10T20:33:19Z</dcterms:modified>
</cp:coreProperties>
</file>